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notesMasterIdLst>
    <p:notesMasterId r:id="rId9"/>
  </p:notesMasterIdLst>
  <p:sldIdLst>
    <p:sldId id="256" r:id="rId2"/>
    <p:sldId id="271" r:id="rId3"/>
    <p:sldId id="320" r:id="rId4"/>
    <p:sldId id="318" r:id="rId5"/>
    <p:sldId id="321" r:id="rId6"/>
    <p:sldId id="322" r:id="rId7"/>
    <p:sldId id="314" r:id="rId8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redný štýl 2 - zvýrazneni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Stredný štýl 3 - zvýrazneni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Štýl s motívom 1 - zvýrazneni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Štýl s motívom 2 - zvýraznenie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Svetlý štýl 1 - zvýrazneni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Svetlý štýl 2 - zvýrazneni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Svetlý štýl 3 - zvýrazneni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Stredný štýl 1 - zvýrazneni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Stredný štýl 4 - zvýrazneni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Tmavý štýl 1 - zvýraznenie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Tmavý štýl 2 - zvýraznenie 5/zvýrazneni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7956F4-E23E-4CA6-9206-7BF7C18813F2}" type="datetimeFigureOut">
              <a:rPr lang="sk-SK" smtClean="0"/>
              <a:pPr/>
              <a:t>9.2.2020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FE273-3BE1-4904-BBCB-1C468CCF355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63211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99F14-69B4-41CF-B158-1197DE3721CE}" type="datetimeFigureOut">
              <a:rPr lang="sk-SK"/>
              <a:pPr>
                <a:defRPr/>
              </a:pPr>
              <a:t>9.2.2020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33CEC-27CB-4240-910A-3FA572F372C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FB694-C190-476D-A1AE-E04CF2C65972}" type="datetimeFigureOut">
              <a:rPr lang="sk-SK"/>
              <a:pPr>
                <a:defRPr/>
              </a:pPr>
              <a:t>9.2.2020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CD674-C38A-4501-A935-D36C32927CA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F6AE0-AA1B-4FE8-B5BA-D25BBDF4C958}" type="datetimeFigureOut">
              <a:rPr lang="sk-SK"/>
              <a:pPr>
                <a:defRPr/>
              </a:pPr>
              <a:t>9.2.2020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455EC-A514-44C7-8952-DC130D1D97E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AF2A6-75B0-44D7-B4B9-0CE7CA387C8D}" type="datetimeFigureOut">
              <a:rPr lang="sk-SK"/>
              <a:pPr>
                <a:defRPr/>
              </a:pPr>
              <a:t>9.2.2020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06FC8-E320-443E-8355-7A853A8BAC0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1D1CD-5E22-40E5-8788-4C700676CC46}" type="datetimeFigureOut">
              <a:rPr lang="sk-SK"/>
              <a:pPr>
                <a:defRPr/>
              </a:pPr>
              <a:t>9.2.2020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439C9-6033-4F13-B187-242549BF2C4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D165C-9B42-4589-A6FB-2A7F62E37C97}" type="datetimeFigureOut">
              <a:rPr lang="sk-SK"/>
              <a:pPr>
                <a:defRPr/>
              </a:pPr>
              <a:t>9.2.2020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9F26E-3485-408E-B00C-498EDA0B5FD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823F2-B48D-46F5-A11C-23644519D623}" type="datetimeFigureOut">
              <a:rPr lang="sk-SK"/>
              <a:pPr>
                <a:defRPr/>
              </a:pPr>
              <a:t>9.2.2020</a:t>
            </a:fld>
            <a:endParaRPr lang="sk-SK"/>
          </a:p>
        </p:txBody>
      </p:sp>
      <p:sp>
        <p:nvSpPr>
          <p:cNvPr id="8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695DD-CE5D-4F08-9852-6B5EDA4EF2F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53DEE-A4D6-468A-9B78-9876753510B9}" type="datetimeFigureOut">
              <a:rPr lang="sk-SK"/>
              <a:pPr>
                <a:defRPr/>
              </a:pPr>
              <a:t>9.2.2020</a:t>
            </a:fld>
            <a:endParaRPr lang="sk-SK"/>
          </a:p>
        </p:txBody>
      </p:sp>
      <p:sp>
        <p:nvSpPr>
          <p:cNvPr id="4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21214-E217-4421-B08B-02841F7F0A3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A2949-4F9C-4CC1-9423-73EB92FA01C4}" type="datetimeFigureOut">
              <a:rPr lang="sk-SK"/>
              <a:pPr>
                <a:defRPr/>
              </a:pPr>
              <a:t>9.2.2020</a:t>
            </a:fld>
            <a:endParaRPr lang="sk-SK"/>
          </a:p>
        </p:txBody>
      </p:sp>
      <p:sp>
        <p:nvSpPr>
          <p:cNvPr id="3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DA5C0-3C22-4F13-9313-4F0EB2C1252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5ED0F-6D7C-44BE-BEC9-C1CFEABBE45E}" type="datetimeFigureOut">
              <a:rPr lang="sk-SK"/>
              <a:pPr>
                <a:defRPr/>
              </a:pPr>
              <a:t>9.2.2020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FA543-1DE1-41BE-BD96-FDCF96E289C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5667F-2D87-4D01-AB7D-1668304ECD75}" type="datetimeFigureOut">
              <a:rPr lang="sk-SK"/>
              <a:pPr>
                <a:defRPr/>
              </a:pPr>
              <a:t>9.2.2020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0325D-32BF-4193-963D-02DAEDEE378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nadpis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</a:p>
        </p:txBody>
      </p:sp>
      <p:sp>
        <p:nvSpPr>
          <p:cNvPr id="1027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CC298B-3C55-442F-904E-CDBE8111C3AB}" type="datetimeFigureOut">
              <a:rPr lang="sk-SK"/>
              <a:pPr>
                <a:defRPr/>
              </a:pPr>
              <a:t>9.2.2020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3E5F06-8913-4B54-9138-45AE85E68A3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427984" y="3789040"/>
            <a:ext cx="4271963" cy="720080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cs typeface="WenQuanYi Zen Hei" charset="0"/>
              </a:rPr>
              <a:t>OPERAČNÝ PROGRAM </a:t>
            </a:r>
            <a:br>
              <a:rPr lang="sk-SK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cs typeface="WenQuanYi Zen Hei" charset="0"/>
              </a:rPr>
            </a:br>
            <a:r>
              <a:rPr lang="sk-SK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cs typeface="WenQuanYi Zen Hei" charset="0"/>
              </a:rPr>
              <a:t>ĽUDSKÉ ZDROJE</a:t>
            </a:r>
            <a:endParaRPr lang="sk-SK" sz="2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339752" y="4797152"/>
            <a:ext cx="6345907" cy="1152128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Revízia OP ĽZ – podpora budovania základných škôl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sk-SK" sz="1800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INFO dni</a:t>
            </a:r>
            <a:endParaRPr lang="sk-SK" sz="1800" b="1" dirty="0" smtClean="0">
              <a:solidFill>
                <a:schemeClr val="accent6">
                  <a:lumMod val="75000"/>
                </a:schemeClr>
              </a:solidFill>
              <a:latin typeface="Arial" charset="0"/>
              <a:cs typeface="WenQuanYi Zen He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395536" y="0"/>
            <a:ext cx="8291264" cy="5929313"/>
          </a:xfrm>
        </p:spPr>
        <p:txBody>
          <a:bodyPr/>
          <a:lstStyle/>
          <a:p>
            <a:pPr marL="425196" algn="just" fontAlgn="auto">
              <a:spcAft>
                <a:spcPts val="0"/>
              </a:spcAft>
              <a:buNone/>
              <a:defRPr/>
            </a:pPr>
            <a:endParaRPr lang="sk-SK" sz="2000" b="1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algn="just" fontAlgn="auto">
              <a:spcAft>
                <a:spcPts val="0"/>
              </a:spcAft>
              <a:buNone/>
              <a:defRPr/>
            </a:pP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   </a:t>
            </a:r>
            <a:r>
              <a:rPr lang="sk-SK" sz="2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Operačný program Ľudské zdroje, verzia 5.0</a:t>
            </a:r>
          </a:p>
          <a:p>
            <a:pPr marL="425196" algn="just" fontAlgn="auto">
              <a:spcAft>
                <a:spcPts val="0"/>
              </a:spcAft>
              <a:buNone/>
              <a:defRPr/>
            </a:pPr>
            <a:r>
              <a:rPr lang="sk-SK" sz="2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</a:t>
            </a:r>
            <a:r>
              <a:rPr lang="sk-SK" sz="2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v </a:t>
            </a:r>
            <a:r>
              <a:rPr lang="sk-SK" sz="24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zmysle </a:t>
            </a:r>
            <a:r>
              <a:rPr lang="sk-SK" sz="2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Revízie </a:t>
            </a:r>
            <a:r>
              <a:rPr lang="sk-SK" sz="24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schválenej </a:t>
            </a:r>
            <a:r>
              <a:rPr lang="sk-SK" sz="2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vykonávacím rozhodnutím Európskej Komisie zo dňa 20.12.2019</a:t>
            </a:r>
          </a:p>
          <a:p>
            <a:pPr marL="425196" algn="just" fontAlgn="auto">
              <a:spcAft>
                <a:spcPts val="0"/>
              </a:spcAft>
              <a:buNone/>
              <a:defRPr/>
            </a:pPr>
            <a:r>
              <a:rPr lang="sk-SK" sz="20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</a:t>
            </a:r>
            <a:endParaRPr lang="sk-SK" sz="2000" dirty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k-SK" sz="2400" u="sng" dirty="0" smtClean="0"/>
              <a:t>Hlavné úpravy/doplnenia v OP ĽZ v zmysle revízie:</a:t>
            </a:r>
          </a:p>
          <a:p>
            <a:r>
              <a:rPr lang="sk-SK" sz="2400" dirty="0" smtClean="0"/>
              <a:t>možnosť podpory programov rannej starostlivosti pre deti vo veku 0-3 roky</a:t>
            </a:r>
          </a:p>
          <a:p>
            <a:r>
              <a:rPr lang="sk-SK" sz="2400" dirty="0" smtClean="0"/>
              <a:t>podpora investícií </a:t>
            </a:r>
            <a:r>
              <a:rPr lang="sk-SK" sz="2400" dirty="0"/>
              <a:t>do zlepšenia prístupu k pitnej vode </a:t>
            </a:r>
            <a:r>
              <a:rPr lang="sk-SK" sz="2400" dirty="0" smtClean="0"/>
              <a:t>aj </a:t>
            </a:r>
            <a:r>
              <a:rPr lang="sk-SK" sz="2400" dirty="0"/>
              <a:t>v častiach obcí, ktoré obýva </a:t>
            </a:r>
            <a:r>
              <a:rPr lang="sk-SK" sz="2400" dirty="0" smtClean="0"/>
              <a:t>majorita</a:t>
            </a:r>
          </a:p>
          <a:p>
            <a:r>
              <a:rPr lang="sk-SK" sz="2400" b="1" dirty="0"/>
              <a:t>p</a:t>
            </a:r>
            <a:r>
              <a:rPr lang="sk-SK" sz="2400" b="1" dirty="0" smtClean="0"/>
              <a:t>odpora budovania kapacít základných škôl</a:t>
            </a:r>
          </a:p>
          <a:p>
            <a:r>
              <a:rPr lang="sk-SK" sz="2400" dirty="0" smtClean="0"/>
              <a:t>presun </a:t>
            </a:r>
            <a:r>
              <a:rPr lang="sk-SK" sz="2400" dirty="0"/>
              <a:t>výkonnostnej rezervy z PO 6 (ERDF) do PO 5 (ESF)</a:t>
            </a:r>
          </a:p>
          <a:p>
            <a:endParaRPr lang="sk-SK" sz="2400" dirty="0" smtClean="0"/>
          </a:p>
          <a:p>
            <a:endParaRPr lang="sk-SK" sz="2000" dirty="0" smtClean="0"/>
          </a:p>
          <a:p>
            <a:pPr marL="0" indent="0">
              <a:buNone/>
            </a:pPr>
            <a:r>
              <a:rPr lang="sk-SK" sz="2000" dirty="0"/>
              <a:t>	</a:t>
            </a:r>
          </a:p>
          <a:p>
            <a:pPr marL="0" indent="0" algn="just">
              <a:buNone/>
            </a:pPr>
            <a:r>
              <a:rPr lang="sk-SK" sz="2000" dirty="0" smtClean="0"/>
              <a:t>                                      </a:t>
            </a:r>
            <a:endParaRPr lang="sk-SK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82296" indent="0" fontAlgn="auto">
              <a:spcAft>
                <a:spcPts val="0"/>
              </a:spcAft>
              <a:buNone/>
              <a:defRPr/>
            </a:pPr>
            <a:endParaRPr lang="sk-SK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fontAlgn="auto">
              <a:spcAft>
                <a:spcPts val="0"/>
              </a:spcAft>
              <a:buNone/>
              <a:defRPr/>
            </a:pPr>
            <a:endParaRPr lang="sk-SK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			</a:t>
            </a:r>
          </a:p>
          <a:p>
            <a:pPr marL="82296" indent="0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</a:t>
            </a:r>
          </a:p>
          <a:p>
            <a:pPr marL="425196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251520" y="620688"/>
            <a:ext cx="828092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25196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sk-SK" sz="2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Podpora </a:t>
            </a:r>
            <a:r>
              <a:rPr lang="sk-SK" sz="2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budovania kapacít základných </a:t>
            </a:r>
            <a:r>
              <a:rPr lang="sk-SK" sz="2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škôl</a:t>
            </a:r>
          </a:p>
          <a:p>
            <a:pPr marL="425196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sk-SK" sz="2000" b="1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indent="-342900" algn="just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sz="2400" dirty="0"/>
              <a:t>k</a:t>
            </a:r>
            <a:r>
              <a:rPr lang="sk-SK" sz="2400" dirty="0" smtClean="0"/>
              <a:t>apacity ZŠ </a:t>
            </a:r>
            <a:r>
              <a:rPr lang="sk-SK" sz="2400" dirty="0" smtClean="0"/>
              <a:t>sú v niektorých lokalitách </a:t>
            </a:r>
            <a:r>
              <a:rPr lang="sk-SK" sz="2400" b="1" dirty="0" smtClean="0"/>
              <a:t>poddimenzované</a:t>
            </a:r>
          </a:p>
          <a:p>
            <a:pPr marL="425196" indent="-342900" algn="just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sz="2400" dirty="0"/>
              <a:t>v roku 2027 </a:t>
            </a:r>
            <a:r>
              <a:rPr lang="sk-SK" sz="2400" b="1" dirty="0"/>
              <a:t>hrozí dvojzmenná prevádzka </a:t>
            </a:r>
            <a:r>
              <a:rPr lang="sk-SK" sz="2400" dirty="0"/>
              <a:t>približne </a:t>
            </a:r>
            <a:r>
              <a:rPr lang="sk-SK" sz="2400" dirty="0" smtClean="0"/>
              <a:t>v 4000 triedach so 68</a:t>
            </a:r>
            <a:r>
              <a:rPr lang="sk-SK" sz="2400" dirty="0"/>
              <a:t> 500 </a:t>
            </a:r>
            <a:r>
              <a:rPr lang="sk-SK" sz="2400" dirty="0" smtClean="0"/>
              <a:t>žiakmi </a:t>
            </a:r>
            <a:r>
              <a:rPr lang="sk-SK" sz="2400" dirty="0"/>
              <a:t>hlavne zo sociálne znevýhodneného </a:t>
            </a:r>
            <a:r>
              <a:rPr lang="sk-SK" sz="2400" dirty="0" smtClean="0"/>
              <a:t>prostredia</a:t>
            </a:r>
          </a:p>
          <a:p>
            <a:pPr marL="425196" indent="-342900" algn="just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sz="2400" dirty="0" smtClean="0"/>
              <a:t>rozšírenie ZŠ </a:t>
            </a:r>
            <a:r>
              <a:rPr lang="sk-SK" sz="2400" dirty="0"/>
              <a:t>o </a:t>
            </a:r>
            <a:r>
              <a:rPr lang="sk-SK" sz="2400" b="1" dirty="0"/>
              <a:t>nové </a:t>
            </a:r>
            <a:r>
              <a:rPr lang="sk-SK" sz="2400" b="1" dirty="0" smtClean="0"/>
              <a:t>triedy a súvisiace priestory </a:t>
            </a:r>
            <a:r>
              <a:rPr lang="sk-SK" sz="2400" dirty="0" smtClean="0"/>
              <a:t>- </a:t>
            </a:r>
            <a:r>
              <a:rPr lang="sk-SK" sz="2400" dirty="0"/>
              <a:t>odborné učebne a laboratóriá, školské knižnice, jedálne, telocvične a tiež poskytnutie súvisiaceho materiálneho vybavenia je </a:t>
            </a:r>
            <a:r>
              <a:rPr lang="sk-SK" sz="2400" dirty="0" smtClean="0"/>
              <a:t>nevyhnutnosťou</a:t>
            </a:r>
          </a:p>
          <a:p>
            <a:pPr marL="425196" indent="-342900" algn="just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sz="2400" b="1" dirty="0" smtClean="0"/>
              <a:t>výstavba </a:t>
            </a:r>
            <a:r>
              <a:rPr lang="sk-SK" sz="2400" b="1" dirty="0"/>
              <a:t>nových </a:t>
            </a:r>
            <a:r>
              <a:rPr lang="sk-SK" sz="2400" b="1" dirty="0" smtClean="0"/>
              <a:t>budov </a:t>
            </a:r>
            <a:r>
              <a:rPr lang="sk-SK" sz="2400" dirty="0" smtClean="0"/>
              <a:t>le</a:t>
            </a:r>
            <a:r>
              <a:rPr lang="sk-SK" sz="2400" dirty="0" smtClean="0"/>
              <a:t>n v prípade </a:t>
            </a:r>
            <a:r>
              <a:rPr lang="sk-SK" sz="2400" dirty="0" smtClean="0"/>
              <a:t>existujúcich </a:t>
            </a:r>
            <a:r>
              <a:rPr lang="sk-SK" sz="2400" dirty="0" smtClean="0"/>
              <a:t>ZŠ</a:t>
            </a:r>
          </a:p>
          <a:p>
            <a:pPr marL="425196" indent="-342900" algn="just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sz="2400" dirty="0" smtClean="0"/>
              <a:t>uvedené </a:t>
            </a:r>
            <a:r>
              <a:rPr lang="sk-SK" sz="2400" b="1" dirty="0"/>
              <a:t>investície</a:t>
            </a:r>
            <a:r>
              <a:rPr lang="sk-SK" sz="2400" dirty="0"/>
              <a:t> </a:t>
            </a:r>
            <a:r>
              <a:rPr lang="sk-SK" sz="2400" b="1" dirty="0"/>
              <a:t>nemôžu</a:t>
            </a:r>
            <a:r>
              <a:rPr lang="sk-SK" sz="2400" dirty="0"/>
              <a:t> za žiadnych okolností </a:t>
            </a:r>
            <a:r>
              <a:rPr lang="sk-SK" sz="2400" b="1" dirty="0"/>
              <a:t>spôsobiť segregáciu </a:t>
            </a:r>
            <a:r>
              <a:rPr lang="sk-SK" sz="2400" dirty="0"/>
              <a:t>rómskych </a:t>
            </a:r>
            <a:r>
              <a:rPr lang="sk-SK" sz="2400" dirty="0" smtClean="0"/>
              <a:t>žiakov</a:t>
            </a:r>
            <a:endParaRPr lang="sk-SK" sz="1600" b="1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261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728192"/>
          </a:xfrm>
        </p:spPr>
        <p:txBody>
          <a:bodyPr/>
          <a:lstStyle/>
          <a:p>
            <a:pPr algn="just"/>
            <a:r>
              <a:rPr lang="pl-PL" sz="2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Investície </a:t>
            </a:r>
            <a:r>
              <a:rPr lang="pl-PL" sz="20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nemôžu za žiadnych okolností spôsobiť segregáciu rómskych žiakov a mali by prispieť k ich desegregácii aplikovaním nasledovných princípov: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-252536" y="1196752"/>
            <a:ext cx="8939336" cy="5472608"/>
          </a:xfrm>
        </p:spPr>
        <p:txBody>
          <a:bodyPr/>
          <a:lstStyle/>
          <a:p>
            <a:pPr marL="914400" lvl="1" indent="-457200" algn="just">
              <a:buFont typeface="+mj-lt"/>
              <a:buAutoNum type="arabicPeriod"/>
            </a:pPr>
            <a:r>
              <a:rPr lang="sk-SK" sz="2000" b="1" dirty="0" smtClean="0"/>
              <a:t>investície </a:t>
            </a:r>
            <a:r>
              <a:rPr lang="sk-SK" sz="2000" b="1" dirty="0"/>
              <a:t>do existujúcich škôl s viac ako 30% žiakov z MRK sú povolené iba v rámci 1. stupňa ZŠ (ročníky 1 až 4).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k-SK" sz="2000" dirty="0" smtClean="0"/>
              <a:t>musia </a:t>
            </a:r>
            <a:r>
              <a:rPr lang="sk-SK" sz="2000" dirty="0"/>
              <a:t>byť sprevádzané </a:t>
            </a:r>
            <a:r>
              <a:rPr lang="sk-SK" sz="2000" b="1" dirty="0"/>
              <a:t>aktívnymi </a:t>
            </a:r>
            <a:r>
              <a:rPr lang="sk-SK" sz="2000" b="1" dirty="0" err="1"/>
              <a:t>desegregačnými</a:t>
            </a:r>
            <a:r>
              <a:rPr lang="sk-SK" sz="2000" b="1" dirty="0"/>
              <a:t> opatreniami </a:t>
            </a:r>
            <a:r>
              <a:rPr lang="sk-SK" sz="2000" dirty="0"/>
              <a:t>s cieľom zníženia koncentrácie rómskych žiakov v týchto školách a ich vyváženejším a rovnomernejším zastúpením a rozdelením do iných škôl napr. poskytnutím autobusovej dopravy pre  rómskych žiakov z danej </a:t>
            </a:r>
            <a:r>
              <a:rPr lang="sk-SK" sz="2000" dirty="0" smtClean="0"/>
              <a:t>školy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k-SK" sz="2000" dirty="0" smtClean="0"/>
              <a:t>musia </a:t>
            </a:r>
            <a:r>
              <a:rPr lang="sk-SK" sz="2000" dirty="0"/>
              <a:t>byť </a:t>
            </a:r>
            <a:r>
              <a:rPr lang="sk-SK" sz="2000" dirty="0" smtClean="0"/>
              <a:t>sprevádzané </a:t>
            </a:r>
            <a:r>
              <a:rPr lang="sk-SK" sz="2000" b="1" dirty="0" smtClean="0"/>
              <a:t>silnejšími </a:t>
            </a:r>
            <a:r>
              <a:rPr lang="sk-SK" sz="2000" b="1" dirty="0"/>
              <a:t>mäkkými opatreniami</a:t>
            </a:r>
            <a:r>
              <a:rPr lang="sk-SK" sz="2000" dirty="0"/>
              <a:t>, ktoré budú viesť k lepšej kvalite poskytovaných služieb, a to ako v škole, ktoré odovzdáva ako aj prijíma rómskych </a:t>
            </a:r>
            <a:r>
              <a:rPr lang="sk-SK" sz="2000" dirty="0" smtClean="0"/>
              <a:t>žiakov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k-SK" sz="2000" dirty="0" smtClean="0"/>
              <a:t>zapojené </a:t>
            </a:r>
            <a:r>
              <a:rPr lang="sk-SK" sz="2000" dirty="0"/>
              <a:t>obce a školy by mali podpísať so susediacimi obcami </a:t>
            </a:r>
            <a:r>
              <a:rPr lang="sk-SK" sz="2000" b="1" dirty="0"/>
              <a:t>dohodu</a:t>
            </a:r>
            <a:r>
              <a:rPr lang="sk-SK" sz="2000" dirty="0"/>
              <a:t> špecifikujúcu spôsob zabezpečenia mobility žiakov, kapacít a </a:t>
            </a:r>
            <a:r>
              <a:rPr lang="sk-SK" sz="2000" dirty="0" smtClean="0"/>
              <a:t>pod.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k-SK" sz="2000" b="1" dirty="0" smtClean="0"/>
              <a:t>školy </a:t>
            </a:r>
            <a:r>
              <a:rPr lang="sk-SK" sz="2000" b="1" dirty="0"/>
              <a:t>prijímajúce rómskych žiakov zo susedných obcí/lokalít môžu investovať </a:t>
            </a:r>
            <a:r>
              <a:rPr lang="sk-SK" sz="2000" dirty="0"/>
              <a:t>do služieb a vybavenia, ktoré bude slúžiť všetkým žiakom v školách, ako napr. PC učebňa, knižnica, kuchyňa/jedáleň, telocvičňa a pod. </a:t>
            </a:r>
            <a:endParaRPr lang="sk-SK" sz="200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k-SK" sz="2000" dirty="0" smtClean="0"/>
              <a:t>v</a:t>
            </a:r>
            <a:r>
              <a:rPr lang="sk-SK" sz="2000" dirty="0"/>
              <a:t> prípade lokalít s viac ako jednou základnou školou, </a:t>
            </a:r>
            <a:r>
              <a:rPr lang="sk-SK" sz="2000" b="1" dirty="0"/>
              <a:t>rozšírenie kapacity školy s vyšším stupňom segregácie nie je </a:t>
            </a:r>
            <a:r>
              <a:rPr lang="sk-SK" sz="2000" b="1" dirty="0" smtClean="0"/>
              <a:t>povolené</a:t>
            </a:r>
            <a:endParaRPr lang="sk-SK" sz="2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59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/>
          <a:lstStyle/>
          <a:p>
            <a:pPr algn="l"/>
            <a:r>
              <a:rPr lang="sk-SK" sz="20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Uvedené investície nemôžu za žiadnych okolností spôsobiť segregáciu rómskych žiakov a mali by prispieť k ich </a:t>
            </a:r>
            <a:r>
              <a:rPr lang="sk-SK" sz="2000" b="1" dirty="0" err="1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desegregácii</a:t>
            </a:r>
            <a:r>
              <a:rPr lang="sk-SK" sz="20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aplikovaním nasledovných princípov: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/>
          <a:lstStyle/>
          <a:p>
            <a:pPr marL="0" lvl="0" indent="0">
              <a:buNone/>
            </a:pPr>
            <a:r>
              <a:rPr lang="sk-SK" sz="2000" b="1" dirty="0" smtClean="0"/>
              <a:t>2. </a:t>
            </a:r>
            <a:r>
              <a:rPr lang="x-none" sz="2000" b="1" dirty="0"/>
              <a:t>Investície do existujúcich škôl s menej ako alebo rovnajúc sa 30% žiakov z MRK </a:t>
            </a:r>
            <a:r>
              <a:rPr lang="x-none" sz="2000" dirty="0"/>
              <a:t>by mali byť sprevádzané </a:t>
            </a:r>
            <a:endParaRPr lang="sk-SK" sz="2000" dirty="0" smtClean="0"/>
          </a:p>
          <a:p>
            <a:pPr algn="just"/>
            <a:r>
              <a:rPr lang="x-none" sz="2000" dirty="0" smtClean="0"/>
              <a:t>aktívnymi </a:t>
            </a:r>
            <a:r>
              <a:rPr lang="x-none" sz="2000" b="1" dirty="0"/>
              <a:t>desegregačnými opatreniami </a:t>
            </a:r>
            <a:r>
              <a:rPr lang="x-none" sz="2000" dirty="0"/>
              <a:t>s cieľom zníženia koncentráciou rómskych žiakov v týchto školách a ich vyváženejším a rovnomernejším zastúpením a rozdelením do iných </a:t>
            </a:r>
            <a:r>
              <a:rPr lang="x-none" sz="2000" dirty="0" smtClean="0"/>
              <a:t>škôl</a:t>
            </a:r>
            <a:endParaRPr lang="sk-SK" sz="2000" dirty="0" smtClean="0"/>
          </a:p>
          <a:p>
            <a:pPr algn="just"/>
            <a:r>
              <a:rPr lang="sk-SK" sz="2000" dirty="0"/>
              <a:t>z</a:t>
            </a:r>
            <a:r>
              <a:rPr lang="x-none" sz="2000" dirty="0" smtClean="0"/>
              <a:t>apojené </a:t>
            </a:r>
            <a:r>
              <a:rPr lang="x-none" sz="2000" dirty="0"/>
              <a:t>obce a školy by mali podpísať </a:t>
            </a:r>
            <a:r>
              <a:rPr lang="x-none" sz="2000" b="1" dirty="0"/>
              <a:t>dohodu</a:t>
            </a:r>
            <a:r>
              <a:rPr lang="x-none" sz="2000" dirty="0"/>
              <a:t> špecifikujúcu spôsob zabezpečenia mobility žiakov, kapacít a pod. </a:t>
            </a:r>
            <a:endParaRPr lang="sk-SK" sz="2000" dirty="0" smtClean="0"/>
          </a:p>
          <a:p>
            <a:pPr algn="just"/>
            <a:r>
              <a:rPr lang="sk-SK" sz="2000" b="1" dirty="0"/>
              <a:t>š</a:t>
            </a:r>
            <a:r>
              <a:rPr lang="x-none" sz="2000" b="1" dirty="0" smtClean="0"/>
              <a:t>koly </a:t>
            </a:r>
            <a:r>
              <a:rPr lang="x-none" sz="2000" b="1" dirty="0"/>
              <a:t>prijímajúce žiakov z MRK zo susedných obcí môžu investovať </a:t>
            </a:r>
            <a:r>
              <a:rPr lang="x-none" sz="2000" dirty="0"/>
              <a:t>do služieb a vybavenia, ktoré slúži všetkým žiakom školy akými sú napr. počítačová učebňa, knižnica, kuchyňa/jedáleň, telocvičňa a </a:t>
            </a:r>
            <a:r>
              <a:rPr lang="x-none" sz="2000" dirty="0" smtClean="0"/>
              <a:t>ďalšie</a:t>
            </a:r>
            <a:endParaRPr lang="sk-SK" sz="2000" dirty="0"/>
          </a:p>
          <a:p>
            <a:pPr algn="just">
              <a:spcBef>
                <a:spcPct val="0"/>
              </a:spcBef>
            </a:pPr>
            <a:endParaRPr lang="sk-SK" sz="2000" b="1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sk-SK" sz="2000" b="1" dirty="0"/>
              <a:t>Všetky investície v rámci </a:t>
            </a:r>
            <a:r>
              <a:rPr lang="sk-SK" sz="2000" b="1" dirty="0" smtClean="0"/>
              <a:t>projektov </a:t>
            </a:r>
            <a:r>
              <a:rPr lang="sk-SK" sz="2000" b="1" dirty="0"/>
              <a:t>musia byť sprevádzané mäkkými opatreniami </a:t>
            </a:r>
            <a:r>
              <a:rPr lang="sk-SK" sz="2000" b="1" dirty="0" smtClean="0"/>
              <a:t>s</a:t>
            </a:r>
            <a:r>
              <a:rPr lang="sk-SK" sz="2000" b="1" dirty="0"/>
              <a:t> cieľom zlepšiť kvalitu, prístup rómskych žiakov k vzdelávaniu  a </a:t>
            </a:r>
            <a:r>
              <a:rPr lang="sk-SK" sz="2000" b="1" dirty="0" err="1"/>
              <a:t>inkluzívnosť</a:t>
            </a:r>
            <a:r>
              <a:rPr lang="sk-SK" sz="2000" b="1" dirty="0"/>
              <a:t> vzdelávania </a:t>
            </a:r>
            <a:r>
              <a:rPr lang="sk-SK" sz="2000" b="1" dirty="0" smtClean="0"/>
              <a:t>napr. pomocou asistentov učiteľa, </a:t>
            </a:r>
            <a:r>
              <a:rPr lang="sk-SK" sz="2000" b="1" dirty="0" err="1" smtClean="0"/>
              <a:t>inkluzívnych</a:t>
            </a:r>
            <a:r>
              <a:rPr lang="sk-SK" sz="2000" b="1" dirty="0" smtClean="0"/>
              <a:t> tímov a pod.</a:t>
            </a:r>
            <a:endParaRPr lang="sk-SK" sz="20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7231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760640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sk-SK" sz="28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Verdana" panose="020B0604030504040204" pitchFamily="34" charset="0"/>
                <a:cs typeface="Arial" pitchFamily="34" charset="0"/>
              </a:rPr>
              <a:t>Výzva </a:t>
            </a:r>
            <a:r>
              <a:rPr lang="sk-SK" sz="28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cs typeface="Arial" pitchFamily="34" charset="0"/>
              </a:rPr>
              <a:t>na podporu budovania kapacít základných škôl</a:t>
            </a:r>
            <a:endParaRPr lang="sk-SK" sz="2800" b="1" dirty="0">
              <a:solidFill>
                <a:schemeClr val="accent6">
                  <a:lumMod val="75000"/>
                </a:schemeClr>
              </a:solidFill>
              <a:latin typeface="+mj-lt"/>
              <a:cs typeface="WenQuanYi Zen Hei" charset="0"/>
            </a:endParaRPr>
          </a:p>
          <a:p>
            <a:pPr marL="0" indent="0" algn="ctr">
              <a:buNone/>
            </a:pPr>
            <a:endParaRPr lang="sk-SK" sz="2000" b="1" dirty="0">
              <a:solidFill>
                <a:schemeClr val="accent6">
                  <a:lumMod val="7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k-SK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Plánovaná </a:t>
            </a:r>
            <a:r>
              <a:rPr lang="sk-SK" sz="1800" b="1" dirty="0">
                <a:solidFill>
                  <a:schemeClr val="tx1">
                    <a:lumMod val="65000"/>
                    <a:lumOff val="3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alokácia:      </a:t>
            </a:r>
            <a:r>
              <a:rPr lang="sk-SK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           </a:t>
            </a:r>
            <a:r>
              <a:rPr lang="sk-SK" sz="1800" b="1" dirty="0" smtClean="0">
                <a:ea typeface="Verdana" panose="020B0604030504040204" pitchFamily="34" charset="0"/>
                <a:cs typeface="Arial" pitchFamily="34" charset="0"/>
              </a:rPr>
              <a:t>10 </a:t>
            </a:r>
            <a:r>
              <a:rPr lang="sk-SK" sz="1800" b="1" dirty="0">
                <a:ea typeface="Verdana" panose="020B0604030504040204" pitchFamily="34" charset="0"/>
                <a:cs typeface="Arial" pitchFamily="34" charset="0"/>
              </a:rPr>
              <a:t>mil. EUR </a:t>
            </a:r>
            <a:r>
              <a:rPr lang="sk-SK" sz="1800" dirty="0">
                <a:ea typeface="Verdana" panose="020B0604030504040204" pitchFamily="34" charset="0"/>
                <a:cs typeface="Arial" pitchFamily="34" charset="0"/>
              </a:rPr>
              <a:t>(EÚ zdroje) – osobitná </a:t>
            </a:r>
            <a:r>
              <a:rPr lang="sk-SK" sz="1800" dirty="0" smtClean="0">
                <a:ea typeface="Verdana" panose="020B0604030504040204" pitchFamily="34" charset="0"/>
                <a:cs typeface="Arial" pitchFamily="34" charset="0"/>
              </a:rPr>
              <a:t>alokácia (max. 30%) 			 pre ZŠ s viac ako 30% detí z MRK</a:t>
            </a:r>
            <a:endParaRPr lang="sk-SK" sz="1800" dirty="0">
              <a:ea typeface="Verdana" panose="020B0604030504040204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k-SK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Plán vyhlásenia</a:t>
            </a:r>
            <a:r>
              <a:rPr lang="sk-SK" sz="1800" b="1" dirty="0">
                <a:solidFill>
                  <a:schemeClr val="tx1">
                    <a:lumMod val="65000"/>
                    <a:lumOff val="3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: </a:t>
            </a:r>
            <a:r>
              <a:rPr lang="sk-SK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                       </a:t>
            </a:r>
            <a:r>
              <a:rPr lang="sk-SK" sz="1800" b="1" dirty="0" smtClean="0">
                <a:ea typeface="Verdana" panose="020B0604030504040204" pitchFamily="34" charset="0"/>
                <a:cs typeface="Arial" pitchFamily="34" charset="0"/>
              </a:rPr>
              <a:t>04/2020</a:t>
            </a:r>
          </a:p>
          <a:p>
            <a:pPr marL="0" indent="0">
              <a:buNone/>
            </a:pPr>
            <a:r>
              <a:rPr lang="sk-SK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Plánovaná uzávierka </a:t>
            </a:r>
            <a:r>
              <a:rPr lang="sk-SK" sz="1800" b="1" dirty="0">
                <a:solidFill>
                  <a:schemeClr val="tx1">
                    <a:lumMod val="65000"/>
                    <a:lumOff val="3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1. kola:</a:t>
            </a:r>
            <a:r>
              <a:rPr lang="sk-SK" sz="1800" dirty="0">
                <a:ea typeface="Verdana" panose="020B0604030504040204" pitchFamily="34" charset="0"/>
                <a:cs typeface="Arial" pitchFamily="34" charset="0"/>
              </a:rPr>
              <a:t> </a:t>
            </a:r>
            <a:r>
              <a:rPr lang="sk-SK" sz="1800" dirty="0" smtClean="0">
                <a:ea typeface="Verdana" panose="020B0604030504040204" pitchFamily="34" charset="0"/>
                <a:cs typeface="Arial" pitchFamily="34" charset="0"/>
              </a:rPr>
              <a:t> </a:t>
            </a:r>
            <a:r>
              <a:rPr lang="sk-SK" sz="1800" b="1" dirty="0" smtClean="0">
                <a:ea typeface="Verdana" panose="020B0604030504040204" pitchFamily="34" charset="0"/>
                <a:cs typeface="Arial" pitchFamily="34" charset="0"/>
              </a:rPr>
              <a:t>4Q/2020</a:t>
            </a:r>
          </a:p>
          <a:p>
            <a:pPr marL="0" indent="0">
              <a:buNone/>
            </a:pPr>
            <a:r>
              <a:rPr lang="sk-SK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Zásobník projektov:</a:t>
            </a:r>
            <a:r>
              <a:rPr lang="sk-SK" sz="1800" dirty="0" smtClean="0"/>
              <a:t>      pozitívne vyhodnotené projekty, neschválené z dôvodu chýbajúcej alokácie, budú môcť byť schválené po uvoľnení finančných prostriedkov a po schválení navýšenia alokácie na výzvu </a:t>
            </a:r>
          </a:p>
          <a:p>
            <a:pPr marL="0" indent="0">
              <a:buNone/>
            </a:pPr>
            <a:r>
              <a:rPr lang="sk-SK" sz="1800" b="1" dirty="0">
                <a:solidFill>
                  <a:schemeClr val="tx1">
                    <a:lumMod val="65000"/>
                    <a:lumOff val="3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Oprávnené aktivity: </a:t>
            </a:r>
          </a:p>
          <a:p>
            <a:pPr marL="0" indent="0">
              <a:buNone/>
            </a:pPr>
            <a:r>
              <a:rPr lang="sk-SK" sz="1800" dirty="0"/>
              <a:t>- rekonštrukcia základných škôl s dvojzmennou prevádzkou, resp. prevádzkou,</a:t>
            </a:r>
          </a:p>
          <a:p>
            <a:pPr marL="0" indent="0">
              <a:buNone/>
            </a:pPr>
            <a:r>
              <a:rPr lang="sk-SK" sz="1800" dirty="0"/>
              <a:t>kde dvojzmennosť hrozí v najbližších 3 rokov</a:t>
            </a:r>
          </a:p>
          <a:p>
            <a:pPr marL="0" indent="0">
              <a:buNone/>
            </a:pPr>
            <a:r>
              <a:rPr lang="sk-SK" sz="1800" dirty="0"/>
              <a:t>- rekonštrukcia základných škôl, ktoré navýšením svojich kapacít zabezpečia zrušenie</a:t>
            </a:r>
          </a:p>
          <a:p>
            <a:pPr marL="0" indent="0">
              <a:buNone/>
            </a:pPr>
            <a:r>
              <a:rPr lang="sk-SK" sz="1800" dirty="0"/>
              <a:t>dvojzmennej prevádzky alebo riziko dvojzmennej prevádzky inej školy</a:t>
            </a:r>
          </a:p>
          <a:p>
            <a:pPr marL="0" indent="0">
              <a:buNone/>
            </a:pPr>
            <a:r>
              <a:rPr lang="sk-SK" sz="1800" dirty="0"/>
              <a:t>- zabezpečenie vybavenia základnej školy, zriadenia špeciálnych učební, jedálni a telocviční</a:t>
            </a:r>
          </a:p>
          <a:p>
            <a:pPr marL="0" indent="0">
              <a:buNone/>
            </a:pPr>
            <a:r>
              <a:rPr lang="sk-SK" sz="1800" dirty="0"/>
              <a:t>- podpora financovania asistentov učiteľov</a:t>
            </a:r>
          </a:p>
          <a:p>
            <a:pPr marL="0" indent="0">
              <a:buNone/>
            </a:pPr>
            <a:r>
              <a:rPr lang="sk-SK" sz="1800" dirty="0"/>
              <a:t>- financovanie stavebnej dokumentácie, stavebného dozoru, riadenia projektu.</a:t>
            </a:r>
            <a:endParaRPr lang="sk-SK" sz="1800" dirty="0" smtClean="0"/>
          </a:p>
          <a:p>
            <a:pPr marL="425196" algn="just" fontAlgn="auto">
              <a:spcAft>
                <a:spcPts val="0"/>
              </a:spcAft>
              <a:buNone/>
              <a:defRPr/>
            </a:pPr>
            <a:endParaRPr lang="sk-SK" sz="700" b="1" dirty="0" smtClean="0">
              <a:solidFill>
                <a:schemeClr val="tx1">
                  <a:lumMod val="65000"/>
                  <a:lumOff val="3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sk-SK" sz="1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82296" indent="0" fontAlgn="auto">
              <a:spcAft>
                <a:spcPts val="0"/>
              </a:spcAft>
              <a:buNone/>
              <a:defRPr/>
            </a:pPr>
            <a:endParaRPr lang="sk-SK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fontAlgn="auto">
              <a:spcAft>
                <a:spcPts val="0"/>
              </a:spcAft>
              <a:buNone/>
              <a:defRPr/>
            </a:pPr>
            <a:endParaRPr lang="sk-SK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fontAlgn="auto">
              <a:spcAft>
                <a:spcPts val="0"/>
              </a:spcAft>
              <a:buNone/>
              <a:defRPr/>
            </a:pPr>
            <a:r>
              <a:rPr lang="sk-SK" sz="20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			</a:t>
            </a:r>
          </a:p>
          <a:p>
            <a:pPr marL="82296" indent="0" fontAlgn="auto">
              <a:spcAft>
                <a:spcPts val="0"/>
              </a:spcAft>
              <a:buNone/>
              <a:defRPr/>
            </a:pPr>
            <a:r>
              <a:rPr lang="sk-SK" sz="20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</a:t>
            </a:r>
          </a:p>
          <a:p>
            <a:pPr marL="425196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02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 algn="ctr">
              <a:buNone/>
            </a:pPr>
            <a:endParaRPr lang="sk-SK" dirty="0" smtClean="0"/>
          </a:p>
          <a:p>
            <a:pPr marL="0" indent="0" algn="ctr">
              <a:buNone/>
            </a:pPr>
            <a:endParaRPr lang="sk-SK" dirty="0"/>
          </a:p>
          <a:p>
            <a:pPr marL="0" indent="0" algn="ctr">
              <a:buNone/>
            </a:pPr>
            <a:endParaRPr lang="sk-SK" dirty="0" smtClean="0"/>
          </a:p>
          <a:p>
            <a:pPr marL="0" indent="0" algn="ctr">
              <a:buNone/>
            </a:pPr>
            <a:r>
              <a:rPr lang="sk-SK" sz="4000" dirty="0" smtClean="0"/>
              <a:t>Ďakujem za pozornosť</a:t>
            </a:r>
          </a:p>
          <a:p>
            <a:pPr marL="0" indent="0" algn="ctr">
              <a:buNone/>
            </a:pPr>
            <a:endParaRPr lang="sk-SK" dirty="0"/>
          </a:p>
          <a:p>
            <a:pPr marL="0" indent="0" algn="ctr">
              <a:buNone/>
            </a:pP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3054764876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3250</TotalTime>
  <Words>115</Words>
  <Application>Microsoft Office PowerPoint</Application>
  <PresentationFormat>Prezentácia na obrazovke (4:3)</PresentationFormat>
  <Paragraphs>67</Paragraphs>
  <Slides>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2" baseType="lpstr">
      <vt:lpstr>Arial</vt:lpstr>
      <vt:lpstr>Calibri</vt:lpstr>
      <vt:lpstr>Verdana</vt:lpstr>
      <vt:lpstr>WenQuanYi Zen Hei</vt:lpstr>
      <vt:lpstr>Motív Office</vt:lpstr>
      <vt:lpstr>OPERAČNÝ PROGRAM  ĽUDSKÉ ZDROJE</vt:lpstr>
      <vt:lpstr>  </vt:lpstr>
      <vt:lpstr>Prezentácia programu PowerPoint</vt:lpstr>
      <vt:lpstr>Investície nemôžu za žiadnych okolností spôsobiť segregáciu rómskych žiakov a mali by prispieť k ich desegregácii aplikovaním nasledovných princípov:</vt:lpstr>
      <vt:lpstr>Uvedené investície nemôžu za žiadnych okolností spôsobiť segregáciu rómskych žiakov a mali by prispieť k ich desegregácii aplikovaním nasledovných princípov:</vt:lpstr>
      <vt:lpstr>  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paul sly</dc:creator>
  <cp:lastModifiedBy>Matej Mikuška</cp:lastModifiedBy>
  <cp:revision>214</cp:revision>
  <dcterms:created xsi:type="dcterms:W3CDTF">2015-06-03T20:40:01Z</dcterms:created>
  <dcterms:modified xsi:type="dcterms:W3CDTF">2020-02-09T22:33:03Z</dcterms:modified>
</cp:coreProperties>
</file>